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748A6A-3211-4134-9C79-C21CE672B3A5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888F59-1A4D-4F0B-B07F-AE9AA1D2E3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86689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888F59-1A4D-4F0B-B07F-AE9AA1D2E399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607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888F59-1A4D-4F0B-B07F-AE9AA1D2E399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85142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5CD3DDE6-3877-4D1B-B592-C54405DE958E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2E66-39EA-4766-BE34-8E722EC35A8D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8578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3DDE6-3877-4D1B-B592-C54405DE958E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2E66-39EA-4766-BE34-8E722EC35A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185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3DDE6-3877-4D1B-B592-C54405DE958E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2E66-39EA-4766-BE34-8E722EC35A8D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8476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3DDE6-3877-4D1B-B592-C54405DE958E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2E66-39EA-4766-BE34-8E722EC35A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2243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3DDE6-3877-4D1B-B592-C54405DE958E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2E66-39EA-4766-BE34-8E722EC35A8D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5753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3DDE6-3877-4D1B-B592-C54405DE958E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2E66-39EA-4766-BE34-8E722EC35A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823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3DDE6-3877-4D1B-B592-C54405DE958E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2E66-39EA-4766-BE34-8E722EC35A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969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3DDE6-3877-4D1B-B592-C54405DE958E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2E66-39EA-4766-BE34-8E722EC35A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6465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3DDE6-3877-4D1B-B592-C54405DE958E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2E66-39EA-4766-BE34-8E722EC35A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8976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3DDE6-3877-4D1B-B592-C54405DE958E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2E66-39EA-4766-BE34-8E722EC35A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3346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3DDE6-3877-4D1B-B592-C54405DE958E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2E66-39EA-4766-BE34-8E722EC35A8D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9699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5CD3DDE6-3877-4D1B-B592-C54405DE958E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19052E66-39EA-4766-BE34-8E722EC35A8D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6098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</a:t>
            </a:r>
            <a:r>
              <a:rPr lang="ru-RU" sz="27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Когнитивно-бихевиоральной</a:t>
            </a:r>
            <a:r>
              <a:rPr lang="ru-RU" sz="27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терапии: основные этапы и направления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/>
              <a:t/>
            </a:r>
            <a:br>
              <a:rPr lang="ru-RU" sz="2200" dirty="0"/>
            </a:br>
            <a:endParaRPr lang="ru-RU" sz="2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1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18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2012" y="177421"/>
            <a:ext cx="11778017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Подход Д. </a:t>
            </a:r>
            <a:r>
              <a:rPr lang="ru-RU" b="1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Мейхенбаума</a:t>
            </a:r>
            <a:r>
              <a:rPr lang="ru-RU" b="1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0" i="1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начале 1970-х годов Д. </a:t>
            </a:r>
            <a:r>
              <a:rPr lang="ru-RU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Мейхенбаум</a:t>
            </a:r>
            <a:r>
              <a:rPr lang="ru-RU" b="1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сделал важное открытие. Опираясь на работу отечественных психологов А.Р. </a:t>
            </a:r>
            <a:r>
              <a:rPr lang="ru-RU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Лурии</a:t>
            </a:r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 Л.Н Выготского, он обнаружил, что дети, поставленные перед необходимостью выполнить какое-либо задание, разговаривают сами с собой, что выступало важным регулятором их поведения. Этот разговор с собой первоначально происходит вслух, но с развитием ребенка все больше приобретает скрытую форму внутреннего диалога. </a:t>
            </a:r>
            <a:r>
              <a:rPr lang="ru-RU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Мейхенбаум</a:t>
            </a:r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опирался на эти идеи в процессе создания программы тренинга для импульсивных детей, которые выказывали слабое умение регулировать свое поведение. Регулятором для них становились даваемые себе инструкции. Это и послужило основой модификации когнитивного поведения.</a:t>
            </a:r>
          </a:p>
          <a:p>
            <a:pPr algn="just"/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Впоследствии эта теория расширилась до теории когнитивных и </a:t>
            </a:r>
            <a:r>
              <a:rPr lang="ru-RU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бихевиористических</a:t>
            </a:r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изменений. Согласно ее основным положениям сначала клиенты осознают свое поведение и связанный с ним внутренний диалог. Затем их обучают поведению, которое не совпадает с внутренним диалогом (который также постепенно модифицируется). Итогом работы становится тренировка в демонстрации нового поведения в естественной среде, изменение мыслей и оценке ситуации (Томас, 2003).</a:t>
            </a:r>
          </a:p>
          <a:p>
            <a:pPr algn="just"/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Одним из самых известных методов, разработанных Д. </a:t>
            </a:r>
            <a:r>
              <a:rPr lang="ru-RU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Мейхенбаумом</a:t>
            </a:r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рамках своего подхода, получил название "прививка против </a:t>
            </a:r>
            <a:r>
              <a:rPr lang="ru-RU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стресса"или</a:t>
            </a:r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"тренинг вакцинации против стресса"</a:t>
            </a:r>
            <a:r>
              <a:rPr lang="ru-RU" b="1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Целью этой программы было развитие у человека способностей справляться со стрессовыми ситуациями, с тревогой и страхами, а также развитие навыков уверенного поведения. Помимо подробного объяснение причин и сигналов тревожных состояний, клиенты в этом тренинге обучались различным навыкам в управлении тревогой. Они включали в себя: приемы мышечной релаксации, обучение глубокому управляемому дыханию, а также </a:t>
            </a:r>
            <a:r>
              <a:rPr lang="ru-RU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самоинструктированию</a:t>
            </a:r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где клиенту предлагалось изменить свой внутренний провоцирующий тревогу монолог.</a:t>
            </a:r>
          </a:p>
          <a:p>
            <a:pPr algn="just"/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Подход, разработанный Д. </a:t>
            </a:r>
            <a:r>
              <a:rPr lang="ru-RU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Мейхенбаумом</a:t>
            </a:r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получил признание у специалистов во всем мире и с успехом применялся в лечении и профилактики различных психических расстройств, а также в спортивной психологии.</a:t>
            </a:r>
            <a:endParaRPr lang="ru-RU" b="0" i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413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4715" y="197851"/>
            <a:ext cx="11614245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0" dirty="0" err="1" smtClean="0">
                <a:effectLst/>
                <a:latin typeface="PT Serif"/>
              </a:rPr>
              <a:t>Мультимодальная</a:t>
            </a:r>
            <a:r>
              <a:rPr lang="ru-RU" b="1" i="0" dirty="0" smtClean="0">
                <a:effectLst/>
                <a:latin typeface="PT Serif"/>
              </a:rPr>
              <a:t> терапия</a:t>
            </a:r>
            <a:endParaRPr lang="ru-RU" b="0" i="0" dirty="0" smtClean="0">
              <a:effectLst/>
              <a:latin typeface="PT Serif"/>
            </a:endParaRPr>
          </a:p>
          <a:p>
            <a:pPr algn="just"/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А. </a:t>
            </a:r>
            <a:r>
              <a:rPr lang="ru-RU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Лазарус</a:t>
            </a:r>
            <a:r>
              <a:rPr lang="ru-RU" b="1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был одним из первых, кто значительно расширил теоретические и практические границы вначале </a:t>
            </a:r>
            <a:r>
              <a:rPr lang="ru-RU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бихевиоральной</a:t>
            </a:r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терапии, а затем и КБТ. А. </a:t>
            </a:r>
            <a:r>
              <a:rPr lang="ru-RU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Лазарус</a:t>
            </a:r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считал, что для оптимизации эффективности терапии и осуществлении более стабильных результатов лечения, часто требуется выход за рамки когнитивных и поведенческих методов. </a:t>
            </a:r>
            <a:r>
              <a:rPr lang="ru-RU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Лазарус</a:t>
            </a:r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расширил сферу КБТ, включив в свою концепцию новые составляющие: физические ощущения (в отличие от эмоционального состояния), визуальные образы (в отличие от языка на основе мышления), межличностные отношения и биологические факторы.</a:t>
            </a:r>
          </a:p>
          <a:p>
            <a:pPr algn="just"/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конечном итоге А. </a:t>
            </a:r>
            <a:r>
              <a:rPr lang="ru-RU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Лазарус</a:t>
            </a:r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разработал свой терапевтический подход, который назвал "</a:t>
            </a:r>
            <a:r>
              <a:rPr lang="ru-RU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мультимодальной</a:t>
            </a:r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терапией" (BASIC ID).</a:t>
            </a:r>
          </a:p>
          <a:p>
            <a:pPr algn="just"/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Аббревиатура BASIC ID отражает 7 психических уровней функционирования человека. Это: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Поведение (B - </a:t>
            </a:r>
            <a:r>
              <a:rPr lang="ru-RU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behavior</a:t>
            </a:r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- внешние действия, поведение, жесты и поступки человека, которые можно наблюдать и регистрировать;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Аффект (A - </a:t>
            </a:r>
            <a:r>
              <a:rPr lang="ru-RU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affect</a:t>
            </a:r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- состоит из эмоций, чувств и настроений;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Ощущения, восприятие (S - </a:t>
            </a:r>
            <a:r>
              <a:rPr lang="ru-RU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sensation</a:t>
            </a:r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- включает все модальности ощущений (слух, зрение, обоняние, осязание, вкус, тактильная и </a:t>
            </a:r>
            <a:r>
              <a:rPr lang="ru-RU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проприо</a:t>
            </a:r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-чувствительность), в результате которых складываются образы;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Воображение и представления (I - </a:t>
            </a:r>
            <a:r>
              <a:rPr lang="ru-RU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imagery</a:t>
            </a:r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- повторяющиеся сны, мечты, воспоминания, включая представления о самом себе, которые могут быть как приятными, так и неприятными;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Когниции</a:t>
            </a:r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мысли (C - </a:t>
            </a:r>
            <a:r>
              <a:rPr lang="ru-RU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cognition</a:t>
            </a:r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- идеи, ценности, мнения и установки относительно самого себя и других людей;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Социальные связи, отношения (I - </a:t>
            </a:r>
            <a:r>
              <a:rPr lang="ru-RU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interpersonal</a:t>
            </a:r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relationships</a:t>
            </a:r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- отношение человека к другим людям, межличностные связи с друзьями, знакомыми, родственниками, начальством, властями и т.д.;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Физиологические переменные (D - </a:t>
            </a:r>
            <a:r>
              <a:rPr lang="ru-RU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drugs</a:t>
            </a:r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biological</a:t>
            </a:r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factors</a:t>
            </a:r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- биологический статус клиента, включая медицинские препараты, которые он принимает, пищевые привычки, возможные зависимости.</a:t>
            </a:r>
            <a:endParaRPr lang="ru-RU" b="0" i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6324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1153" y="433402"/>
            <a:ext cx="1166428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принципами </a:t>
            </a:r>
            <a:r>
              <a:rPr lang="ru-RU" sz="2000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мультимодальной</a:t>
            </a:r>
            <a:r>
              <a:rPr lang="ru-RU" sz="2000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терапии А. </a:t>
            </a:r>
            <a:r>
              <a:rPr lang="ru-RU" sz="2000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Лазарус</a:t>
            </a:r>
            <a:r>
              <a:rPr lang="ru-RU" sz="2000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Лазарус</a:t>
            </a:r>
            <a:r>
              <a:rPr lang="ru-RU" sz="2000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2001) выдел следующие четыре положения:</a:t>
            </a:r>
          </a:p>
          <a:p>
            <a:pPr>
              <a:buFont typeface="+mj-lt"/>
              <a:buAutoNum type="arabicPeriod"/>
            </a:pPr>
            <a:r>
              <a:rPr lang="ru-RU" sz="2000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 действуют и реагируют в рамках семи модальностей (BASIC ID);</a:t>
            </a:r>
          </a:p>
          <a:p>
            <a:r>
              <a:rPr lang="ru-RU" sz="2000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Эти модальности связаны со сложными цепочками поведенческих и психофизиологических явлений, и они существуют в состоянии взаимного проникновения;</a:t>
            </a:r>
          </a:p>
          <a:p>
            <a:r>
              <a:rPr lang="ru-RU" sz="2000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Точную оценку состояния человека дают систематические исследования каждой модальности и их взаимодействия друг с другом;</a:t>
            </a:r>
          </a:p>
          <a:p>
            <a:r>
              <a:rPr lang="ru-RU" sz="2000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Комплексная терапия предусматривает специальную коррекцию существенных проблем в области BASIC ID.</a:t>
            </a:r>
          </a:p>
          <a:p>
            <a:r>
              <a:rPr lang="ru-RU" sz="2000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своих теоретических положениях </a:t>
            </a:r>
            <a:r>
              <a:rPr lang="ru-RU" sz="2000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мультимодальная</a:t>
            </a:r>
            <a:r>
              <a:rPr lang="ru-RU" sz="2000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терапия имеет много общего с РЭПТ А. Эллиса. Данный подход хорошо себя зарекомендовал при лечении сексуальных нарушений депрессивных состояний, фобий, психосоматических расстройств, нарушений поведения у детей.</a:t>
            </a:r>
            <a:endParaRPr lang="ru-RU" sz="2000" b="0" i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804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2829" y="177421"/>
            <a:ext cx="11832609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 этап: Распространение КБТ в 70-80 годы – расширение спектра применения.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Начиная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семидесятых годов двадцатого века, КБТ стала успешно применяться в коррекции огромного спектра психопатологических расстройств и психологических проблем: депрессий различной нозологии (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Beck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1979), тревожных расстройств (фобии, панические расстройства, генерализированная тревога) (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Beck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Emery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1985), расстройств питания (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McPherson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1988), ипохондрии (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Warwick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1991), личностных расстройств (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Beck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Freeman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1990), шизофрении (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Ferris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1988), ПТСД (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Beck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1993), семейных дисфункций (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Epstein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Baucom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1988), психологических проблем спортсменов и т.д. КБТ стала применяется в различных условиях (амбулаторных и клинических) и формах (индивидуальной, групповой, супружеской, семейной), использоваться как в краткосрочном варианте (например, 15-20 сеансов при лечении тревожных расстройств), так и в долгосрочном (1—2 года в случае личностных расстройств) (Холмогорова А.Б.,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Гаранян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Н.Г, 2000).</a:t>
            </a:r>
          </a:p>
          <a:p>
            <a:pPr algn="just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Помимо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когнитивно-бихевиоральных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подходов, опирающихся на принцип когнитивной реструктуризации (РЭПТ А. Эллиса, когнитивная терапия А. Бека, структурный подход В.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Гвидано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Д.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Лиотти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в этот период времени по-прежнему заметную роль играли КБТ подходы с выраженным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бихевиоральным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уклоном. В работе с различными симптомами использовались разнообразные поведенческие техники - систематическая десенсибилизация, конфронтация с пугающим стимулом, парадоксальная интенция, техники положительного и отрицательного подкрепления, техники моделирования поведения, то есть научения на основе наблюдения за поведением модели.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0091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0251" y="-122829"/>
            <a:ext cx="11627892" cy="71711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начале 80-х годов появилась еще одна группа подходов, которые оставили заметный след в истории КБТ. В основе данных подходов лежала философия конструктивизма. Ярким представителем данного движения являлся Майкл </a:t>
            </a:r>
            <a:r>
              <a:rPr lang="ru-RU" sz="2000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Мэхони</a:t>
            </a:r>
            <a:r>
              <a:rPr lang="ru-RU" sz="2000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частично идеи конструктивизма встречаются в структурном подходе В. </a:t>
            </a:r>
            <a:r>
              <a:rPr lang="ru-RU" sz="2000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Гвидано</a:t>
            </a:r>
            <a:r>
              <a:rPr lang="ru-RU" sz="2000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 Д. </a:t>
            </a:r>
            <a:r>
              <a:rPr lang="ru-RU" sz="2000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Лиотти</a:t>
            </a:r>
            <a:r>
              <a:rPr lang="ru-RU" sz="2000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основе конструктивных концепций лежала идея о том, что люди активно конструируют собственную реальность на основе личных переживаний, а не пассивно ее постигают. Это означает, что сознание является конструирующим органом, творящим свою собственную ре​</a:t>
            </a:r>
            <a:r>
              <a:rPr lang="ru-RU" sz="2000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альность</a:t>
            </a:r>
            <a:r>
              <a:rPr lang="ru-RU" sz="2000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путем рекурсивного взаимодействия со средой.</a:t>
            </a:r>
          </a:p>
          <a:p>
            <a:pPr algn="just"/>
            <a:r>
              <a:rPr lang="ru-RU" sz="2000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М. </a:t>
            </a:r>
            <a:r>
              <a:rPr lang="ru-RU" sz="2000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Мэхони</a:t>
            </a:r>
            <a:r>
              <a:rPr lang="ru-RU" sz="2000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подвергал критике основные направления КБТ, которые считал по своей природе рационалистически​ми в том, что они допускали, будто психотерапевт обладает правильным </a:t>
            </a:r>
            <a:r>
              <a:rPr lang="ru-RU" sz="2000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</a:t>
            </a:r>
            <a:r>
              <a:rPr lang="ru-RU" sz="2000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r>
              <a:rPr lang="ru-RU" sz="2000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дением</a:t>
            </a:r>
            <a:r>
              <a:rPr lang="ru-RU" sz="2000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реальности, а терапевтической задачей становилось подведение клиента к принятию этого взгляда. Суть конструктивистской психотерапии, на​против, состоит в том, что никто не обладает «истинным» видением ре​</a:t>
            </a:r>
            <a:r>
              <a:rPr lang="ru-RU" sz="2000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альности</a:t>
            </a:r>
            <a:r>
              <a:rPr lang="ru-RU" sz="2000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(фактически отрицается само существование истинного виде​</a:t>
            </a:r>
            <a:r>
              <a:rPr lang="ru-RU" sz="2000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ния</a:t>
            </a:r>
            <a:r>
              <a:rPr lang="ru-RU" sz="2000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и что терапевтическая задача состоит в совместной выработке более выгодной и полезной точки зрения (Томас, 2003).</a:t>
            </a:r>
            <a:r>
              <a:rPr lang="ru-RU" sz="2000" b="1" dirty="0"/>
              <a:t> </a:t>
            </a:r>
            <a:endParaRPr lang="ru-RU" sz="2000" b="1" dirty="0" smtClean="0"/>
          </a:p>
          <a:p>
            <a:pPr algn="just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Современный этап развития КБТ (с 90-х годов) – интегративные модели.</a:t>
            </a:r>
          </a:p>
          <a:p>
            <a:pPr algn="just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Современный этап развития КБТ имеет ярко выраженную тенденцию: современные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когнитивно-бихевиоральные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подходы становятся все более интегративными, встраивая в свои модели теоретические положения из других терапевтических школ, научных направлений и философских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течений. К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самым известным современным подходам КБТ можно отнести, прежде всего,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Метакогнитивную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терапию,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Схематерапию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Дж. Янга и другие направления из так называемой «Третьей волны в КБТ».</a:t>
            </a:r>
          </a:p>
          <a:p>
            <a:pPr algn="just"/>
            <a:endParaRPr lang="ru-RU" sz="2000" b="0" i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3763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7377" y="180665"/>
            <a:ext cx="11759821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Метакогнитивная</a:t>
            </a:r>
            <a:r>
              <a:rPr lang="ru-RU" b="1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терапия.</a:t>
            </a:r>
            <a:endParaRPr lang="ru-RU" b="0" i="1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Появление </a:t>
            </a:r>
            <a:r>
              <a:rPr lang="ru-RU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Метакогнитивной</a:t>
            </a:r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терапии (</a:t>
            </a:r>
            <a:r>
              <a:rPr lang="ru-RU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Metacognitivetheraрy</a:t>
            </a:r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- МКТ - связано с именами оксфордских ученых – Дэвида Кларка (</a:t>
            </a:r>
            <a:r>
              <a:rPr lang="ru-RU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David</a:t>
            </a:r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А.Clark</a:t>
            </a:r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и </a:t>
            </a:r>
            <a:r>
              <a:rPr lang="ru-RU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Эдриена</a:t>
            </a:r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Уэллса (</a:t>
            </a:r>
            <a:r>
              <a:rPr lang="ru-RU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Аdrian</a:t>
            </a:r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Wells</a:t>
            </a:r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Э. Уэллс в 1994 году опубликовал базовую </a:t>
            </a:r>
            <a:r>
              <a:rPr lang="ru-RU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метакогнитивную</a:t>
            </a:r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модель, которая была разработана для работы с больными, страдающими </a:t>
            </a:r>
            <a:r>
              <a:rPr lang="ru-RU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генерализованным</a:t>
            </a:r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тревожным расстройством. Позднее эта модель была адаптирована для лечения широкого спектра психических заболеваний.</a:t>
            </a:r>
            <a:r>
              <a:rPr lang="ru-RU" b="1" dirty="0"/>
              <a:t> </a:t>
            </a:r>
            <a:endParaRPr lang="ru-RU" b="1" dirty="0" smtClean="0"/>
          </a:p>
          <a:p>
            <a:pPr algn="just"/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Схематерапия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Схематерапия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Схема-ориентированная модель была разработана американским специалистом, доктором Джеффри Янгом и является интегративным психотерапевтическим походом, который совмещает в себе аспекты когнитивной, межличностной и психоаналитической терапии. Данный подход ориентирован, прежде всего, на работу с пациентами с хроническими депрессиями, ПТСР, а также личностными расстройствами.</a:t>
            </a:r>
          </a:p>
          <a:p>
            <a:pPr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Терапия, основанная на медитации полноты осознания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полноты осознания (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mindfulness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заимствовано из традиционных буддийских медитативных практик. К данному направлению относятся: 1) медитация полноты осознания, 2) когнитивная терапия, основанная на медитации полноты осознания, 3) диалектическая поведенческая терапия, 4) терапия принятия и приверженности (обязательств) (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Тукаев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Р.Д, Кузнецов В.Е., 2013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ru-RU" b="1" dirty="0"/>
              <a:t> </a:t>
            </a:r>
            <a:endParaRPr lang="ru-RU" b="1" dirty="0" smtClean="0"/>
          </a:p>
          <a:p>
            <a:pPr algn="just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Медитация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полноты осознания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была разработана профессором медицины Массачусетского университета Д.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Кабат-Зинном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начале 80-х годов для терапии хронического болевого синдрома и получила название «Методика снижения стресса с помощью медитации полноты осознания» (MBSR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ru-RU" b="1" dirty="0"/>
              <a:t> </a:t>
            </a:r>
            <a:endParaRPr lang="ru-RU" b="1" dirty="0" smtClean="0"/>
          </a:p>
          <a:p>
            <a:pPr algn="just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Когнитивная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терапия, основанная на осознанности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Mindfulness-based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Cognitive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Therapy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была разработана для предотвращения рецидивов депрессии при рекуррентном депрессивном расстройстве. Создатели данного направления З. Сигал, М. Уильямс и Д.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Тисдейл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адаптировали методику Д.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Кабат-Зинна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соединив концепцию осознанности с когнитивной моделью депрессии.</a:t>
            </a:r>
          </a:p>
          <a:p>
            <a:pPr algn="just"/>
            <a:endParaRPr lang="ru-RU" b="0" i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23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6478" y="197346"/>
            <a:ext cx="1187355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Диалектическая поведенческая терапия</a:t>
            </a:r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(ДПТ) разработана М. </a:t>
            </a:r>
            <a:r>
              <a:rPr lang="ru-RU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Линехан</a:t>
            </a:r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конце 80-х годов и предназначена для предотвращения суицидального поведения пациентов с пограничным расстройством личности. Основной целью терапии является изменения патологических моделей поведения, эмоционального реагирования и мышления на основе их изучения.</a:t>
            </a:r>
          </a:p>
          <a:p>
            <a:pPr algn="just"/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 необходимым для освоения в процессе терапии навыкам М. </a:t>
            </a:r>
            <a:r>
              <a:rPr lang="ru-RU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Линехан</a:t>
            </a:r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также относит навыки межличностного общения, регулирования эмоционального состояния, преодоления стресса и навыки полноты осознания, способствующие росту личностной интегрированности.</a:t>
            </a:r>
          </a:p>
          <a:p>
            <a:pPr algn="just"/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Навыки полноты осознания делятся автором на «Что»-навыки и «Как»-навыки. «Что»-навыки включают: наблюдение внешнего и внутреннего опыта; описание своих эмоций и происходящих событий; вовлеченность. «Как»-навыки описывают способы осуществления «Что»-навыков: </a:t>
            </a:r>
            <a:r>
              <a:rPr lang="ru-RU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безоценочно</a:t>
            </a:r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с сосредоточением на текущей активности; с концентрацией на результате и его прагматичной оценке.</a:t>
            </a:r>
            <a:r>
              <a:rPr lang="ru-RU" b="1" dirty="0"/>
              <a:t> </a:t>
            </a:r>
            <a:endParaRPr lang="ru-RU" b="1" dirty="0" smtClean="0"/>
          </a:p>
          <a:p>
            <a:pPr algn="just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Терапия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принятия и обязательств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acceptance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commitment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therapy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(ТПО), основанная на принятии пациентами своего заболевания и принятии на себя обязательств по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совладанию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ним, была разработана С.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Хайесом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К. Вильсоном (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Hayes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Strosahl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Wilson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1996;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Hayes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Wilson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1994) [11].</a:t>
            </a:r>
          </a:p>
          <a:p>
            <a:pPr algn="just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ТПО предполагает, что избегание не является адаптивным механизмом, так как избегаемый стимул способен распространяться на значительную часть жизнедеятельности. Психопатология частично обус­ловлена попытками клиента уменьшить свои проблемы, избежать или уклониться от них (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Wilson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Hayes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Gifford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1997).</a:t>
            </a:r>
          </a:p>
          <a:p>
            <a:pPr algn="just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терапевтическими целями в ТПО являются: 1) принятие, 2) когнитивное разделение (т.е. разделение мыслей и их негативной эмоциональной составляющей), 3) присутствие здесь и сейчас, 4) вынесение «Я» за скобки происходящего, 5) ориентация на собственные ценности, вместо принятия социально навязанных, 6) изменения поведения для реализации собственных ценностей [14].</a:t>
            </a:r>
          </a:p>
          <a:p>
            <a:pPr algn="just"/>
            <a:endParaRPr lang="ru-RU" b="0" i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2067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0"/>
            <a:ext cx="12078269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использованной литературы:</a:t>
            </a:r>
            <a:endParaRPr lang="ru-RU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+mj-lt"/>
              <a:buAutoNum type="arabicPeriod"/>
            </a:pP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Бек А. Когнитивная терапия депрессий // Московский психотерапевтический журнал, 1996, № 3</a:t>
            </a:r>
          </a:p>
          <a:p>
            <a:pPr algn="just"/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Бек А., Раш А., </a:t>
            </a:r>
            <a:r>
              <a:rPr lang="ru-RU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Шо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Б., Эмери Г. Когнитивная терапия депрессии, СПб.: Питер, 2003.</a:t>
            </a:r>
          </a:p>
          <a:p>
            <a:pPr algn="just"/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Бек Дж. Когнитивная терапия: полное руководство, М.: «Вильямс», 2006.</a:t>
            </a:r>
          </a:p>
          <a:p>
            <a:pPr algn="just"/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Бурлачук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Л.Ф., Кочарян А.С., Жидко М.Е., «Психотерапия»», Изд-во «Питер», 2007 г.</a:t>
            </a:r>
          </a:p>
          <a:p>
            <a:pPr algn="just"/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Гаранян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Н.Г. Практические аспекты когнитивной психотерапии // Московский </a:t>
            </a:r>
            <a:r>
              <a:rPr lang="ru-RU" b="0" i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психотерапевтический </a:t>
            </a:r>
            <a:r>
              <a:rPr lang="ru-RU" b="0" i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журнал,1996,№ 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  <a:p>
            <a:pPr algn="just"/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6. Дауд Е. Когнитивная гипнотерапия. – СПб.: Питер, 2003.</a:t>
            </a:r>
          </a:p>
          <a:p>
            <a:pPr algn="just"/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Кабат-Зинн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Д. Куда бы ты ни шел - ты уже там: Медитация полноты осознания в повседневной жизни, М.: Независимая фирма «Класс», 1999</a:t>
            </a:r>
          </a:p>
          <a:p>
            <a:pPr algn="just"/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8. Калина Н.Ф., «Основы психотерапии», Москва: Изд-во «Рефл-бук»,1997 г.</a:t>
            </a:r>
          </a:p>
          <a:p>
            <a:pPr algn="just"/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ru-RU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Карвасарский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Б.Д., «Психотерапия.», Санкт-Петербург: Изд-во Питер, 2007 г.</a:t>
            </a:r>
          </a:p>
          <a:p>
            <a:pPr algn="just"/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ru-RU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Лазарус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A. Краткосрочная </a:t>
            </a:r>
            <a:r>
              <a:rPr lang="ru-RU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мультимодальная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психотерапия.– СПб.: Речь, 2001</a:t>
            </a:r>
          </a:p>
          <a:p>
            <a:pPr algn="just"/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11. </a:t>
            </a:r>
            <a:r>
              <a:rPr lang="ru-RU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МакМаллин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Р. Практикум по когнитивной терапии, СПб., 2001.</a:t>
            </a:r>
          </a:p>
          <a:p>
            <a:pPr algn="just"/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12. </a:t>
            </a:r>
            <a:r>
              <a:rPr lang="ru-RU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Прохазка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Дж., </a:t>
            </a:r>
            <a:r>
              <a:rPr lang="ru-RU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Норкросс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Дж., «Системы психотерапии», Санкт-Петербург, «</a:t>
            </a:r>
            <a:r>
              <a:rPr lang="ru-RU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Прайм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-ЕВРОЗНАК», 2007 г.</a:t>
            </a:r>
          </a:p>
          <a:p>
            <a:pPr algn="just"/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13. «Психотерапевтическая энциклопедия», под ред. </a:t>
            </a:r>
            <a:r>
              <a:rPr lang="ru-RU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Карвасарского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Б.Д., Изд-во «Питер», 2000 г.</a:t>
            </a:r>
          </a:p>
          <a:p>
            <a:pPr algn="just"/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14. </a:t>
            </a:r>
            <a:r>
              <a:rPr lang="ru-RU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Тукаев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Р.Д, Кузнецов В.Е. Универсальная гипнотерапия и психотерапия на основе полноты осознания: сходства, различия, терапевтические перспективы. Часть 2. // </a:t>
            </a:r>
            <a:r>
              <a:rPr lang="ru-RU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Ж.Социальная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 клиническая психиатрия 2013, т.23, №2</a:t>
            </a:r>
          </a:p>
          <a:p>
            <a:pPr algn="just"/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15. Холмогорова А.Б. Философско-методологические аспекты когнитивной психотерапии // Московский психотерапевтический журнал, 1996, № 3</a:t>
            </a:r>
          </a:p>
          <a:p>
            <a:pPr algn="just"/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16. Холмогорова А.Б., </a:t>
            </a:r>
            <a:r>
              <a:rPr lang="ru-RU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Гаранян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Н.Г. </a:t>
            </a:r>
            <a:r>
              <a:rPr lang="ru-RU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Когнитивно-бихевиоральная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психотерапия. В сб.: "Основные направления современной психотерапии". М.: </a:t>
            </a:r>
            <a:r>
              <a:rPr lang="ru-RU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Когито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2000.</a:t>
            </a:r>
          </a:p>
          <a:p>
            <a:pPr algn="just"/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17. Эллис А., </a:t>
            </a:r>
            <a:r>
              <a:rPr lang="ru-RU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Драйден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У., «Практика рационально-эмоциональной поведенческой терапии», Санкт-Петербург, Изд-во: «Речь», 2002 г.</a:t>
            </a:r>
            <a:endParaRPr lang="ru-RU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2295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09191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формирование </a:t>
            </a:r>
            <a:r>
              <a:rPr lang="ru-RU" b="1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Когнитивно-бихевиоральной</a:t>
            </a:r>
            <a:r>
              <a:rPr lang="ru-RU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терапии оказали сильное влияние </a:t>
            </a:r>
            <a:r>
              <a:rPr lang="ru-RU" b="1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бихевиоральные</a:t>
            </a:r>
            <a:r>
              <a:rPr lang="ru-RU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(поведенческие) подходы.</a:t>
            </a:r>
          </a:p>
          <a:p>
            <a:pPr algn="just"/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период с 50-ых по 70-ые годы поведенческая терапия широко использовалась исследователями в США, Великобритании и Южной Африки, которые были вдохновлены </a:t>
            </a:r>
            <a:r>
              <a:rPr lang="ru-RU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бихевиористской</a:t>
            </a:r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теорией научения И.П. Павлова, Дж. Уотсона и К. </a:t>
            </a:r>
            <a:r>
              <a:rPr lang="ru-RU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Халла</a:t>
            </a:r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Великобритании поведенческая терапия в основном была сосредоточена на невротических расстройствах. Так, Д. </a:t>
            </a:r>
            <a:r>
              <a:rPr lang="ru-RU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Вольпе</a:t>
            </a:r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применил результаты экспериментов на животных для создания своего метода "систематической десенсибилизации» (</a:t>
            </a:r>
            <a:r>
              <a:rPr lang="ru-RU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Доморацкий</a:t>
            </a:r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В.А, 2008). </a:t>
            </a:r>
          </a:p>
          <a:p>
            <a:pPr algn="just"/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Соединенных Штатах специалисты применяли радикальный бихевиоризм Б.Ф. </a:t>
            </a:r>
            <a:r>
              <a:rPr lang="ru-RU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Скинера</a:t>
            </a:r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клинических целях. Большая часть этой работы была сосредоточена в направлении коррекции тяжелых, хронических психических расстройств. </a:t>
            </a:r>
          </a:p>
          <a:p>
            <a:pPr algn="just"/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Ведущими специалистами в этой области были О. </a:t>
            </a:r>
            <a:r>
              <a:rPr lang="ru-RU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Линслей</a:t>
            </a:r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 Т. </a:t>
            </a:r>
            <a:r>
              <a:rPr lang="ru-RU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Айлон</a:t>
            </a:r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Существенный вклад в развитие поведенческой терапии внесли А. </a:t>
            </a:r>
            <a:r>
              <a:rPr lang="ru-RU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Лазарус</a:t>
            </a:r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С. Рахман, Г. </a:t>
            </a:r>
            <a:r>
              <a:rPr lang="ru-RU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Айзенк</a:t>
            </a:r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А. Бандура.</a:t>
            </a:r>
          </a:p>
          <a:p>
            <a:pPr algn="just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Несмотря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всю стройность теоретических положений,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бихевиористическая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модель не могла в полной мере дать объяснения сложной человеческой деятельности.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Одним из первых исследователей, обративших на это внимания и значительно модифицировавший принципы бихевиоризма,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 Альберт Бандура.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своей теории социального научения (или социального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когнитивизма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Бандура подчеркнул важную роль, которую познание (например, мысли, образы и ожидания) играют в психологическом функционировании, включая их роль в развитии и лечении психологических расстройств. Бандура продемонстрировал, что на поведение влияет не только подкрепление, но и восприятие этого подкрепления. Работы в области теории социального научения (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Rotter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1966;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Mischel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1975;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Kanfer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Phillips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1970) также подчеркивали важность опосредованных процессов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саморегуляции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где мыслям и чувствам пациента стала приписываться основная роль в процессе осуществления поведенческих изменений. Выяснилось, что индивид не только реагирует на окружающее, но и участвует в его создании.</a:t>
            </a:r>
            <a:endParaRPr lang="ru-RU" b="0" i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837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629435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1.Появление КБТ в 50-60 годы: работы А. Бека и А. Эллиса.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2830" y="1351128"/>
            <a:ext cx="11914495" cy="4958232"/>
          </a:xfrm>
        </p:spPr>
        <p:txBody>
          <a:bodyPr>
            <a:normAutofit/>
          </a:bodyPr>
          <a:lstStyle/>
          <a:p>
            <a:pPr algn="just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Появление КБТ как самостоятельного вида терапии связано, прежде всего, с работами американских психологов Альберта Эллиса и Аарона Бека. Работая независимо друг от друга, они создали первые по-настоящему полноценно структурированные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когнитивно-бихевиоральные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подходы: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рационально-эмотивную поведенческую психотерапию (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А.Эллис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 когнитивную психотерапию (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А.Бек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sz="2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своих работах этим автором удалось прекрасно интегрировать теорию когнитивных процессов с поведенческими стратегиями и применить свои наработки в решении клинических задач. </a:t>
            </a:r>
            <a:endParaRPr lang="ru-RU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 терапевтические модели сосредоточили свое внимание на работу с содержанием мыслительных процессов (мысли, суждения, предположения, убеждения, установки), которые, по мнению этих авторов, являются основным фактором, влияющим на то, как люди отвечают и реагируют на сигналы окружающей среды. Именно в неправильном,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дисфункциональном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иррациональном истолковании (интерпретации) окружающих событий они видели причину эмоциональных и поведенческих проблем. Поэтому их психотерапевтические интервенции были направлены именно на коррекции такого рода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дисфункционального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мышления.</a:t>
            </a:r>
          </a:p>
        </p:txBody>
      </p:sp>
    </p:spTree>
    <p:extLst>
      <p:ext uri="{BB962C8B-B14F-4D97-AF65-F5344CB8AC3E}">
        <p14:creationId xmlns:p14="http://schemas.microsoft.com/office/powerpoint/2010/main" val="3930443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520253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Рационально-эмотивная поведенческая терапия (РЭПТ).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2012" y="1105469"/>
            <a:ext cx="11818961" cy="524074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РЭПТ предполагает, что заметный вклад в развитие психологических расстройств вносит биологическая тенденция людей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мыслить иррационально и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дисфункционально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 Эллис выделил два типа фундаментальных психологических расстройств у людей: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проблему Эго и проблему дискомфорта.</a:t>
            </a:r>
          </a:p>
          <a:p>
            <a:pPr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расстройстве Эго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выдвигает требования к себе, к другим и к миру, и если они не удовлетворяются, то человек винит в этом себя, впадает в самоуничижение, при этом «Я» оценивает как плохое и недостойное. Рациональной и здоровой альтернативой самоуничижению является безусловное принятие, которое включает в себя отказ давать собственному «Я» однозначную оценку, а также признание своей подверженности ошибкам.</a:t>
            </a:r>
          </a:p>
          <a:p>
            <a:pPr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расстройствах, связанных с дискомфортом,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низкой толерантностью к фрустрации, человек, выдвигая требования к себе, другим людям и миру, одновременно воспринимает эти требования как догматичные утверждения о том, что комфорт и комфортная жизнь должны существовать. Если эти требования не удовлетворяются то человек, начиная преувеличивать негативные стороны ситуации, одновременно с этим считает себя неспособным справиться с ситуацией. Терпимость к дискомфорту ради достижения цели и будущего счастья является здоровой и рациональной альтернативой требованиям немедленного исполнения желаний.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8663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2012" y="197346"/>
            <a:ext cx="1177801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Основой РЭПТ является широко известная азбучная формула (А-В-С).</a:t>
            </a:r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этой схеме буква «А» обозначает - активирующее событие, «В» представляет собой убеждения человека, а «С» - реакцию человека, как непосредственное следствие тех взглядов, которые содержались в «В». Убеждения – главный посредник между А и С, поэтому могут влиять на С. РЭПТ разделяет рациональные и иррациональные убеждения. С - эмоциональная или поведенческая реакция - порождается взаимодействием А и В. Позднее азбучная модель была дополнена буквами D и E, где D является терапевтическим методом - оспаривание убеждений, а E – результатом терапии – формированием у клиента эффективной новой философии, основанной на рациональных убеждениях (А. Эллис, У. </a:t>
            </a:r>
            <a:r>
              <a:rPr lang="ru-RU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Драйден</a:t>
            </a:r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2002).</a:t>
            </a:r>
          </a:p>
          <a:p>
            <a:pPr algn="just"/>
            <a:r>
              <a:rPr lang="ru-RU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 Эллис считал, что в основе психологических расстройств лежит склонность людей давать воспринимаемым событиям своей жизни категоричные, абсолютистские оценки: «должен, обязан, надо». Эти оценки рассматриваются как иррациональные догмы, составляющие философию долженствования.</a:t>
            </a:r>
            <a:r>
              <a:rPr lang="ru-RU" dirty="0"/>
              <a:t>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Техники терапии, используемые в РЭПТ включают в себя: когнитивные (они преобладают), эмоциональные и поведенческие техники.</a:t>
            </a:r>
          </a:p>
          <a:p>
            <a:pPr algn="just"/>
            <a:endPara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когнитивной техникой является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дискутирование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оспаривание иррациональных идей.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 Эллис выделяет три подкатегории оспаривания. Первая –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детекция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включает в себя поиск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дисфункциональных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взглядов – особенно связанных с философией долженствования: «должен», «обязан», «надо», - которые ведут к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саморазрушительным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эмоциям и поступкам. Вторая –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дебатирование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представляет собой множество вопросов, которые терапевт задает клиенту, чтобы помочь ему отказаться от своей иррациональной идеи. Третья – дискриминация - обозначает помощь терапевта клиенту в определении четких различий между неабсолютными ценностями и абсолютистскими. (А. Эллис, У.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Драйден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2002).</a:t>
            </a:r>
          </a:p>
          <a:p>
            <a:pPr algn="just"/>
            <a:endParaRPr lang="ru-RU" b="0" i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6006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6729" y="150125"/>
            <a:ext cx="11559653" cy="6234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РЭПТ-терапевты часто предлагают клиентам для закрепления новой рациональной философии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библиотерапию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когда клиентам рекомендуется материалы для чтения и книги по самопомощи; прослушивание аудиокассет с записью лекций на различные темы; проведение РЭПТ с другими, когда клиент использует РЭПТ, чтобы помочь своим друзьям и родным решить их проблемы.</a:t>
            </a:r>
          </a:p>
          <a:p>
            <a:pPr algn="just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Применяется множество семантических методов, используются техники определения, цель которых – помочь клиенту использовать язык менее разрушительным образом (например, вместо «Я не могу…» использовать «Я еще не научился»),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имажинативные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техники.</a:t>
            </a:r>
          </a:p>
          <a:p>
            <a:pPr algn="just"/>
            <a:r>
              <a:rPr lang="ru-RU" sz="2000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Эмоциональные техники в меньшей степени представлены в РЭПТ. РЭПТ - терапевты предлагают своим клиентам эмоциональную установку на безусловное принятие, используют юмор, метафоры, примеры из художественной литературы. В качестве эмоциональных техник РЭПТ также считает упражнения атаки стыда и упражнения принятия риска. Например, клиенты умышленно идут на просчитанный риск в тех областях, где они хотят что-либо изменить.</a:t>
            </a:r>
          </a:p>
          <a:p>
            <a:pPr algn="just"/>
            <a:r>
              <a:rPr lang="ru-RU" sz="2000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Поведенческие методы, применяемые в РЭПТ, включают в себя упражнение «оставайся там», которое предоставляет клиенту возможность вынести хронический дискомфорт, оставаясь в неприятной ситуации в течение длительного времени; упражнения, в которых клиента побуждают к тому, чтобы он заставлял себя приступать к делам сразу, не откладывая их на потом; использование наград и наказаний, чтобы побудить клиента взяться за неприятное задание, преследуя отсроченные цели; используется терапия принятой ролью Келли, когда клиентов побуждают вести себя так, «как будто» они уже мыслят рационально, чтобы они могли на опыте понять, что изменения возможны (А. Эллис, У. </a:t>
            </a:r>
            <a:r>
              <a:rPr lang="ru-RU" sz="2000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Драйден</a:t>
            </a:r>
            <a:r>
              <a:rPr lang="ru-RU" sz="2000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2002).</a:t>
            </a:r>
            <a:endParaRPr lang="ru-RU" sz="2000" b="0" i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5990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72955" y="545910"/>
            <a:ext cx="1169613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Когнитивная терапия (КТ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000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когнитивная модель депрессии по </a:t>
            </a:r>
            <a:r>
              <a:rPr lang="ru-RU" sz="2000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А.Беку</a:t>
            </a:r>
            <a:r>
              <a:rPr lang="ru-RU" sz="2000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содержит 3 специфичных понятия, объясняющих психологическую структуру депрессии [2, 5]:</a:t>
            </a:r>
          </a:p>
          <a:p>
            <a:pPr algn="just"/>
            <a:r>
              <a:rPr lang="ru-RU" sz="2000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1)Когнитивная триада (негативное отношение к собственной персоне, собственному будущему и своему текущему опыту).</a:t>
            </a:r>
          </a:p>
          <a:p>
            <a:pPr algn="just"/>
            <a:r>
              <a:rPr lang="ru-RU" sz="2000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 показали, что депрессия характеризуется глобально пессимистическим отношением человека к себе, миру и своему будущему. Так, депрессивные пациенты считают себя ущербными, неадекватными, нелюбимыми, </a:t>
            </a:r>
            <a:r>
              <a:rPr lang="ru-RU" sz="2000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неизличимо</a:t>
            </a:r>
            <a:r>
              <a:rPr lang="ru-RU" sz="2000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больными или обделенными. Им кажется, что окружающий мир предъявляет к ним непомерные требования и/или чинит им препятствия на пути достижения жизненно важных целей. Более того, они полагают, что и в будущем им также суждено терпеть трудности, разочарования и лишения.</a:t>
            </a:r>
          </a:p>
          <a:p>
            <a:pPr algn="just"/>
            <a:r>
              <a:rPr lang="ru-RU" sz="2000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Схемы (система глубинных установок человека по отношению к самому себе, миру и людям, задающая основу для переработки текущей информации и стратегии решения проблем).</a:t>
            </a:r>
          </a:p>
          <a:p>
            <a:pPr algn="just"/>
            <a:r>
              <a:rPr lang="ru-RU" sz="2000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когнитивной модели, негативные представления о собственной персоне, своем будущем и окружающем мире формируются у человека на основе раннего опыта. Эти негативные представления (схемы) могут находиться в латентном состоянии и при специфических обстоятельствах (например, стрессовой ситуации) активизируются и начинают доминировать, что приводит к искажению реальности и систематическим ошибкам в мышлении.</a:t>
            </a:r>
          </a:p>
          <a:p>
            <a:pPr algn="just"/>
            <a:r>
              <a:rPr lang="ru-RU" sz="2000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Негативные </a:t>
            </a:r>
            <a:r>
              <a:rPr lang="ru-RU" sz="2000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дисфункциональные</a:t>
            </a:r>
            <a:r>
              <a:rPr lang="ru-RU" sz="2000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схемы чрезвычайно </a:t>
            </a:r>
            <a:r>
              <a:rPr lang="ru-RU" sz="2000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ригидны</a:t>
            </a:r>
            <a:r>
              <a:rPr lang="ru-RU" sz="2000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идиосинкразичны</a:t>
            </a:r>
            <a:r>
              <a:rPr lang="ru-RU" sz="2000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имеют тенденцию к многократному повторению (персеверации), превращаются в устойчивые стереотипы и сопротивляются изменениям</a:t>
            </a:r>
            <a:r>
              <a:rPr lang="ru-RU" b="0" i="0" dirty="0" smtClean="0">
                <a:effectLst/>
                <a:latin typeface="PT Serif"/>
              </a:rPr>
              <a:t>.</a:t>
            </a:r>
            <a:endParaRPr lang="ru-RU" b="0" i="0" dirty="0">
              <a:effectLst/>
              <a:latin typeface="PT Serif"/>
            </a:endParaRPr>
          </a:p>
        </p:txBody>
      </p:sp>
    </p:spTree>
    <p:extLst>
      <p:ext uri="{BB962C8B-B14F-4D97-AF65-F5344CB8AC3E}">
        <p14:creationId xmlns:p14="http://schemas.microsoft.com/office/powerpoint/2010/main" val="2676678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2955" y="58847"/>
            <a:ext cx="11655188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effectLst/>
                <a:latin typeface="PT Serif"/>
              </a:rPr>
              <a:t>3</a:t>
            </a:r>
            <a:r>
              <a:rPr lang="ru-RU" sz="2000" b="1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Когнитивные ошибки </a:t>
            </a:r>
            <a:r>
              <a:rPr lang="ru-RU" sz="2000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(неправильная обработка информации).</a:t>
            </a:r>
          </a:p>
          <a:p>
            <a:pPr algn="just"/>
            <a:r>
              <a:rPr lang="ru-RU" sz="2000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000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А.Беку</a:t>
            </a:r>
            <a:r>
              <a:rPr lang="ru-RU" sz="2000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устойчивость стереотипов и убежденность пациента в достоверности негативных идей сохраняется благодаря следующим систематическим ошибкам мышления:</a:t>
            </a:r>
          </a:p>
          <a:p>
            <a:pPr algn="just">
              <a:buFont typeface="+mj-lt"/>
              <a:buAutoNum type="arabicPeriod"/>
            </a:pPr>
            <a:r>
              <a:rPr lang="ru-RU" sz="2000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Произвольное умозаключение – это извлечение выводов при отсутствии фактов, или наличие противоречащих им фактов и доказательств</a:t>
            </a:r>
          </a:p>
          <a:p>
            <a:pPr algn="just"/>
            <a:r>
              <a:rPr lang="ru-RU" sz="2000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Селективное (избирательное) абстрагирование – акцентирование одних элементов ситуации, при игнорировании более существенных характеристик ситуации</a:t>
            </a:r>
          </a:p>
          <a:p>
            <a:pPr algn="just"/>
            <a:r>
              <a:rPr lang="ru-RU" sz="2000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000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Сверхгенерализация</a:t>
            </a:r>
            <a:r>
              <a:rPr lang="ru-RU" sz="2000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на основании одного факта или нескольких отдельных фактов выводятся общие правила, которые переносятся на многие другие ситуации.</a:t>
            </a:r>
          </a:p>
          <a:p>
            <a:pPr algn="just"/>
            <a:r>
              <a:rPr lang="ru-RU" sz="2000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Максимизация и минимизация - преувеличение или преуменьшение важности событий</a:t>
            </a:r>
          </a:p>
          <a:p>
            <a:pPr algn="just"/>
            <a:r>
              <a:rPr lang="ru-RU" sz="2000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Персонализация - склонность соотносить внешние события с собственной персоной, при отсутствии или недостатке подтверждающих фактов.</a:t>
            </a:r>
          </a:p>
          <a:p>
            <a:pPr algn="just"/>
            <a:r>
              <a:rPr lang="ru-RU" sz="2000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6. Поляризованное мышление - тенденция мыслить крайностями, видеть мир «черно-белым».</a:t>
            </a:r>
            <a:r>
              <a:rPr lang="ru-RU" sz="2000" dirty="0"/>
              <a:t> </a:t>
            </a:r>
            <a:endParaRPr lang="ru-RU" sz="2000" dirty="0" smtClean="0"/>
          </a:p>
          <a:p>
            <a:pPr algn="just"/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мнению </a:t>
            </a:r>
            <a:r>
              <a:rPr lang="ru-R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А.Бека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выздоровление пациента «связано с открытием доступа в систему новой информации и иных точек зрения, благодаря чему специфические когнитивные схемы становятся более эластичными и проницаемыми» [1]. Поэтому разработанные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А.Беком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его сотрудниками техники направлены прежде всего на выявление, осознание и модификацию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дисфункциональных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автоматических мыслей и базисных схем (убеждений), ведущих к болезненным состояниям и неадекватным реакциям.</a:t>
            </a:r>
          </a:p>
          <a:p>
            <a:pPr algn="just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Такая двухуровневая схема задает четкую стратегию психотерапевтической работы - от более поверхностных ситуативно разворачивающихся мыслей к глубинным, устойчивым структурным образованиям (Холмогорова А.Б.,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Гаранян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Н.Г., 1996).</a:t>
            </a:r>
          </a:p>
          <a:p>
            <a:pPr algn="just"/>
            <a:endParaRPr lang="ru-RU" sz="2000" b="0" i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9382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8364" y="354841"/>
            <a:ext cx="1172342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 работе с </a:t>
            </a:r>
            <a:r>
              <a:rPr lang="ru-RU" sz="2000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когнициями</a:t>
            </a:r>
            <a:r>
              <a:rPr lang="ru-RU" sz="2000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консультанты обучают клиентов: 1) контролю отрица­тельных автоматических мыслей; 2) </a:t>
            </a:r>
            <a:r>
              <a:rPr lang="ru-RU" sz="2000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осознаванию</a:t>
            </a:r>
            <a:r>
              <a:rPr lang="ru-RU" sz="2000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связей между </a:t>
            </a:r>
            <a:r>
              <a:rPr lang="ru-RU" sz="2000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когнициями</a:t>
            </a:r>
            <a:r>
              <a:rPr lang="ru-RU" sz="2000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эмоция­ми и поведением; 3) исследованию и проверке аргументов «за» и «против», искажен­ных автоматических мыслей; 4) замене основанных на предубеждениях </a:t>
            </a:r>
            <a:r>
              <a:rPr lang="ru-RU" sz="2000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когниций</a:t>
            </a:r>
            <a:r>
              <a:rPr lang="ru-RU" sz="2000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бо­лее реалистическими интерпретациями; 5) </a:t>
            </a:r>
            <a:r>
              <a:rPr lang="ru-RU" sz="2000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идентифицированию</a:t>
            </a:r>
            <a:r>
              <a:rPr lang="ru-RU" sz="2000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 изменению убежде­ний, которые способствуют возникновению предрасположенности к искажению опыта [2].</a:t>
            </a:r>
          </a:p>
          <a:p>
            <a:pPr algn="just"/>
            <a:r>
              <a:rPr lang="ru-RU" sz="2000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решения этих задач используются следующие основные приемы: сократический диалог, дневниковая регистрация, эмпирическая проверка гипотез, когнитивная переоценка, техники «колонок», «маркировка тем», техника «пущенной вниз стрелы» и др.</a:t>
            </a:r>
          </a:p>
          <a:p>
            <a:pPr algn="just"/>
            <a:r>
              <a:rPr lang="ru-RU" sz="2000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Вместе с тем, </a:t>
            </a:r>
            <a:r>
              <a:rPr lang="ru-RU" sz="2000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А.Бек</a:t>
            </a:r>
            <a:r>
              <a:rPr lang="ru-RU" sz="2000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подчеркивает, что важен комплексный подход к проблеме при работе с разными мишенями, поэтому, хотя основным инструментарием когнитивного терапевта являются когнитивные стратегии, также широко применяются и техники, заимствованные из других направлений психотерапии [1, 3].</a:t>
            </a:r>
          </a:p>
          <a:p>
            <a:pPr algn="just"/>
            <a:r>
              <a:rPr lang="ru-RU" sz="2000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из поведенческой терапии активно используются следующие приемы: составление распорядка дня, оценка мастерства и удовольствия, техника градуированных заданий, когнитивная репетиция. Из </a:t>
            </a:r>
            <a:r>
              <a:rPr lang="ru-RU" sz="2000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гештальт</a:t>
            </a:r>
            <a:r>
              <a:rPr lang="ru-RU" sz="2000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-терапии - техники реструктурирования ранних воспоминаний, ролевые игры и др. Поэтому в выборе техник для каждого случая терапевт может исходить из характера проблемы и собственных целей в отно­шении конкретных терапевтических сессий.</a:t>
            </a:r>
            <a:endParaRPr lang="ru-RU" sz="2000" b="0" i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97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166</TotalTime>
  <Words>3134</Words>
  <Application>Microsoft Office PowerPoint</Application>
  <PresentationFormat>Широкоэкранный</PresentationFormat>
  <Paragraphs>109</Paragraphs>
  <Slides>17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5" baseType="lpstr">
      <vt:lpstr>PT Serif</vt:lpstr>
      <vt:lpstr>Arial</vt:lpstr>
      <vt:lpstr>Calibri</vt:lpstr>
      <vt:lpstr>Times New Roman</vt:lpstr>
      <vt:lpstr>Tw Cen MT</vt:lpstr>
      <vt:lpstr>Tw Cen MT Condensed</vt:lpstr>
      <vt:lpstr>Wingdings 3</vt:lpstr>
      <vt:lpstr>Интеграл</vt:lpstr>
      <vt:lpstr>  История Когнитивно-бихевиоральной терапии: основные этапы и направления  </vt:lpstr>
      <vt:lpstr>Презентация PowerPoint</vt:lpstr>
      <vt:lpstr>1.Появление КБТ в 50-60 годы: работы А. Бека и А. Эллиса.</vt:lpstr>
      <vt:lpstr>Рационально-эмотивная поведенческая терапия (РЭПТ).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История Когнитивно-бихевиоральной терапии: основные этапы и направления  </dc:title>
  <dc:creator>usewr</dc:creator>
  <cp:lastModifiedBy>usewr</cp:lastModifiedBy>
  <cp:revision>19</cp:revision>
  <dcterms:created xsi:type="dcterms:W3CDTF">2020-09-11T04:56:20Z</dcterms:created>
  <dcterms:modified xsi:type="dcterms:W3CDTF">2020-09-11T07:43:39Z</dcterms:modified>
</cp:coreProperties>
</file>